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F6AA-4818-43D2-92A6-F978297F9E53}" type="datetimeFigureOut">
              <a:rPr lang="en-US" smtClean="0"/>
              <a:t>2/20/2009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421-C7B0-4E77-89D7-513FFA3D0E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virginia.edu/OldEnglish/OE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 English Morphology and 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Old English sounds become meaningful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English </a:t>
            </a:r>
            <a:r>
              <a:rPr lang="en-US" dirty="0" err="1" smtClean="0"/>
              <a:t>Morpholgy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Lexical</a:t>
            </a:r>
            <a:r>
              <a:rPr lang="en-US" dirty="0" smtClean="0"/>
              <a:t> morphemes combine with </a:t>
            </a:r>
            <a:r>
              <a:rPr lang="en-US" b="1" dirty="0" smtClean="0"/>
              <a:t>grammatical</a:t>
            </a:r>
            <a:r>
              <a:rPr lang="en-US" dirty="0" smtClean="0"/>
              <a:t> morphemes to create words</a:t>
            </a:r>
          </a:p>
          <a:p>
            <a:pPr lvl="2"/>
            <a:r>
              <a:rPr lang="en-US" dirty="0" smtClean="0"/>
              <a:t>Noun </a:t>
            </a:r>
            <a:r>
              <a:rPr lang="en-US" i="1" dirty="0" err="1" smtClean="0"/>
              <a:t>heofon</a:t>
            </a:r>
            <a:r>
              <a:rPr lang="en-US" dirty="0" smtClean="0"/>
              <a:t> ‘heaven’ + noun </a:t>
            </a:r>
            <a:r>
              <a:rPr lang="en-US" i="1" dirty="0" err="1" smtClean="0"/>
              <a:t>ric</a:t>
            </a:r>
            <a:r>
              <a:rPr lang="en-US" dirty="0" smtClean="0"/>
              <a:t> ‘kingdom’ + inflectional ending representing the genitive singular </a:t>
            </a:r>
            <a:r>
              <a:rPr lang="en-US" i="1" dirty="0" err="1" smtClean="0"/>
              <a:t>es</a:t>
            </a:r>
            <a:r>
              <a:rPr lang="en-US" dirty="0" smtClean="0"/>
              <a:t>= </a:t>
            </a:r>
            <a:r>
              <a:rPr lang="en-US" i="1" dirty="0" err="1" smtClean="0"/>
              <a:t>heofonrices</a:t>
            </a:r>
            <a:r>
              <a:rPr lang="en-US" dirty="0" smtClean="0"/>
              <a:t> ‘of the heavenly kingdom’</a:t>
            </a:r>
          </a:p>
          <a:p>
            <a:r>
              <a:rPr lang="en-US" b="1" dirty="0" smtClean="0"/>
              <a:t>Lexical</a:t>
            </a:r>
            <a:r>
              <a:rPr lang="en-US" dirty="0" smtClean="0"/>
              <a:t> morphemes combine together to make compound words</a:t>
            </a:r>
          </a:p>
          <a:p>
            <a:pPr lvl="2"/>
            <a:r>
              <a:rPr lang="en-US" dirty="0" smtClean="0"/>
              <a:t>Adjective </a:t>
            </a:r>
            <a:r>
              <a:rPr lang="en-US" i="1" dirty="0" err="1" smtClean="0"/>
              <a:t>middan</a:t>
            </a:r>
            <a:r>
              <a:rPr lang="en-US" dirty="0" smtClean="0"/>
              <a:t> + noun </a:t>
            </a:r>
            <a:r>
              <a:rPr lang="en-US" i="1" dirty="0" err="1" smtClean="0"/>
              <a:t>geard</a:t>
            </a:r>
            <a:r>
              <a:rPr lang="en-US" dirty="0" smtClean="0"/>
              <a:t> = </a:t>
            </a:r>
            <a:r>
              <a:rPr lang="en-US" i="1" dirty="0" err="1" smtClean="0"/>
              <a:t>middangeard</a:t>
            </a:r>
            <a:r>
              <a:rPr lang="en-US" dirty="0" smtClean="0"/>
              <a:t> ‘middle-earth’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 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Word forms of nouns depend upon the </a:t>
            </a:r>
            <a:r>
              <a:rPr lang="en-US" b="1" dirty="0" smtClean="0"/>
              <a:t>case</a:t>
            </a:r>
            <a:r>
              <a:rPr lang="en-US" dirty="0" smtClean="0"/>
              <a:t> of the noun</a:t>
            </a:r>
          </a:p>
          <a:p>
            <a:r>
              <a:rPr lang="en-US" dirty="0" smtClean="0"/>
              <a:t>This whole discussion relies on your understanding of the parts of speech and the basic terms of syntax.</a:t>
            </a:r>
          </a:p>
          <a:p>
            <a:r>
              <a:rPr lang="en-US" dirty="0" smtClean="0"/>
              <a:t>Case is one part of an </a:t>
            </a:r>
            <a:r>
              <a:rPr lang="en-US" b="1" dirty="0" smtClean="0"/>
              <a:t>inflectional system </a:t>
            </a:r>
            <a:r>
              <a:rPr lang="en-US" dirty="0" smtClean="0"/>
              <a:t>in a </a:t>
            </a:r>
            <a:r>
              <a:rPr lang="en-US" b="1" dirty="0" smtClean="0"/>
              <a:t>synthetic language</a:t>
            </a:r>
          </a:p>
          <a:p>
            <a:pPr lvl="1"/>
            <a:r>
              <a:rPr lang="en-US" dirty="0" smtClean="0"/>
              <a:t>A</a:t>
            </a:r>
            <a:r>
              <a:rPr lang="en-US" b="1" dirty="0" smtClean="0"/>
              <a:t> code </a:t>
            </a:r>
            <a:r>
              <a:rPr lang="en-US" dirty="0" smtClean="0"/>
              <a:t>that marks the grammatical function of a word in a sentence</a:t>
            </a:r>
          </a:p>
          <a:p>
            <a:pPr lvl="1"/>
            <a:r>
              <a:rPr lang="en-US" dirty="0" smtClean="0"/>
              <a:t>Example: “I like him.”</a:t>
            </a:r>
          </a:p>
          <a:p>
            <a:pPr lvl="3"/>
            <a:r>
              <a:rPr lang="en-US" i="1" dirty="0" smtClean="0"/>
              <a:t>I</a:t>
            </a:r>
            <a:r>
              <a:rPr lang="en-US" dirty="0" smtClean="0"/>
              <a:t> is the subject</a:t>
            </a:r>
          </a:p>
          <a:p>
            <a:pPr lvl="3"/>
            <a:r>
              <a:rPr lang="en-US" i="1" dirty="0" smtClean="0"/>
              <a:t>Him</a:t>
            </a:r>
            <a:r>
              <a:rPr lang="en-US" dirty="0" smtClean="0"/>
              <a:t> is the direct object</a:t>
            </a:r>
          </a:p>
          <a:p>
            <a:pPr lvl="1"/>
            <a:r>
              <a:rPr lang="en-US" dirty="0" smtClean="0"/>
              <a:t>We could express those ideas like this:</a:t>
            </a:r>
          </a:p>
          <a:p>
            <a:pPr lvl="3"/>
            <a:r>
              <a:rPr lang="en-US" dirty="0" smtClean="0"/>
              <a:t>{singular first person pronoun morpheme} +subject</a:t>
            </a:r>
          </a:p>
          <a:p>
            <a:pPr lvl="3"/>
            <a:r>
              <a:rPr lang="en-US" dirty="0" smtClean="0"/>
              <a:t>{singular third person pronoun morpheme} +object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English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English had four cases</a:t>
            </a:r>
          </a:p>
          <a:p>
            <a:pPr lvl="1"/>
            <a:r>
              <a:rPr lang="en-US" u="sng" dirty="0" smtClean="0"/>
              <a:t>nominative</a:t>
            </a:r>
            <a:r>
              <a:rPr lang="en-US" dirty="0" smtClean="0"/>
              <a:t> (the case used for subjects and the complements of subjects)</a:t>
            </a:r>
          </a:p>
          <a:p>
            <a:pPr lvl="1"/>
            <a:r>
              <a:rPr lang="en-US" u="sng" dirty="0" smtClean="0"/>
              <a:t>accusative</a:t>
            </a:r>
            <a:r>
              <a:rPr lang="en-US" dirty="0" smtClean="0"/>
              <a:t> (the case used for direct objects and the objects of prepositions that have to do with time or space)</a:t>
            </a:r>
          </a:p>
          <a:p>
            <a:pPr lvl="1"/>
            <a:r>
              <a:rPr lang="en-US" u="sng" dirty="0" smtClean="0"/>
              <a:t>genitive</a:t>
            </a:r>
            <a:r>
              <a:rPr lang="en-US" dirty="0" smtClean="0"/>
              <a:t> (the case used to express possession or </a:t>
            </a:r>
            <a:r>
              <a:rPr lang="en-US" dirty="0" err="1" smtClean="0"/>
              <a:t>partitivity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dative </a:t>
            </a:r>
            <a:r>
              <a:rPr lang="en-US" dirty="0" smtClean="0"/>
              <a:t>(the case for indirect objects or for the objects of verbs)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in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Burnley</a:t>
            </a:r>
            <a:r>
              <a:rPr lang="en-US" dirty="0" smtClean="0"/>
              <a:t>, Ch. 3:</a:t>
            </a:r>
          </a:p>
          <a:p>
            <a:pPr lvl="2"/>
            <a:r>
              <a:rPr lang="en-US" dirty="0" err="1" smtClean="0"/>
              <a:t>OE</a:t>
            </a:r>
            <a:r>
              <a:rPr lang="en-US" dirty="0" smtClean="0"/>
              <a:t> </a:t>
            </a:r>
            <a:r>
              <a:rPr lang="en-US" dirty="0" err="1" smtClean="0"/>
              <a:t>Wæs</a:t>
            </a:r>
            <a:r>
              <a:rPr lang="en-US" dirty="0" smtClean="0"/>
              <a:t> </a:t>
            </a:r>
            <a:r>
              <a:rPr lang="en-US" dirty="0" err="1" smtClean="0"/>
              <a:t>hē</a:t>
            </a:r>
            <a:r>
              <a:rPr lang="en-US" dirty="0" smtClean="0"/>
              <a:t> se </a:t>
            </a:r>
            <a:r>
              <a:rPr lang="en-US" dirty="0" err="1" smtClean="0"/>
              <a:t>mon</a:t>
            </a:r>
            <a:r>
              <a:rPr lang="en-US" dirty="0" smtClean="0"/>
              <a:t> in </a:t>
            </a:r>
            <a:r>
              <a:rPr lang="en-US" dirty="0" err="1" smtClean="0"/>
              <a:t>weoruldhāde</a:t>
            </a:r>
            <a:r>
              <a:rPr lang="en-US" dirty="0" smtClean="0"/>
              <a:t> </a:t>
            </a:r>
            <a:r>
              <a:rPr lang="en-US" dirty="0" err="1" smtClean="0"/>
              <a:t>geseted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Tran. Was he the man in worldly-station settled…</a:t>
            </a:r>
          </a:p>
          <a:p>
            <a:pPr lvl="2"/>
            <a:r>
              <a:rPr lang="en-US" dirty="0" err="1" smtClean="0"/>
              <a:t>Burnley</a:t>
            </a:r>
            <a:r>
              <a:rPr lang="en-US" dirty="0" smtClean="0"/>
              <a:t>, p. 33 He was, this man, settled in the worldly estate.</a:t>
            </a:r>
          </a:p>
          <a:p>
            <a:r>
              <a:rPr lang="en-US" dirty="0" smtClean="0"/>
              <a:t>The verb </a:t>
            </a:r>
            <a:r>
              <a:rPr lang="en-US" i="1" dirty="0" err="1" smtClean="0"/>
              <a:t>wæs</a:t>
            </a:r>
            <a:r>
              <a:rPr lang="en-US" i="1" dirty="0" smtClean="0"/>
              <a:t> </a:t>
            </a:r>
            <a:r>
              <a:rPr lang="en-US" dirty="0" smtClean="0"/>
              <a:t>is a “copulative” verb, which means that it acts as if it were an equal sign.</a:t>
            </a:r>
          </a:p>
          <a:p>
            <a:r>
              <a:rPr lang="en-US" dirty="0" smtClean="0"/>
              <a:t>Both</a:t>
            </a:r>
            <a:r>
              <a:rPr lang="en-US" i="1" dirty="0" smtClean="0"/>
              <a:t> </a:t>
            </a:r>
            <a:r>
              <a:rPr lang="en-US" i="1" dirty="0" err="1" smtClean="0"/>
              <a:t>hē</a:t>
            </a:r>
            <a:r>
              <a:rPr lang="en-US" dirty="0" smtClean="0"/>
              <a:t> and the phrase </a:t>
            </a:r>
            <a:r>
              <a:rPr lang="en-US" i="1" dirty="0" smtClean="0"/>
              <a:t>se </a:t>
            </a:r>
            <a:r>
              <a:rPr lang="en-US" i="1" dirty="0" err="1" smtClean="0"/>
              <a:t>mon</a:t>
            </a:r>
            <a:r>
              <a:rPr lang="en-US" i="1" dirty="0" smtClean="0"/>
              <a:t> </a:t>
            </a:r>
            <a:r>
              <a:rPr lang="en-US" dirty="0" smtClean="0"/>
              <a:t>are in their nominative form.</a:t>
            </a:r>
          </a:p>
          <a:p>
            <a:pPr lvl="1"/>
            <a:r>
              <a:rPr lang="en-US" i="1" dirty="0" err="1" smtClean="0"/>
              <a:t>hē</a:t>
            </a:r>
            <a:r>
              <a:rPr lang="en-US" dirty="0" smtClean="0"/>
              <a:t> is the subject of the sentence and </a:t>
            </a:r>
            <a:r>
              <a:rPr lang="en-US" i="1" dirty="0" smtClean="0"/>
              <a:t>se </a:t>
            </a:r>
            <a:r>
              <a:rPr lang="en-US" i="1" dirty="0" err="1" smtClean="0"/>
              <a:t>mon</a:t>
            </a:r>
            <a:r>
              <a:rPr lang="en-US" i="1" dirty="0" smtClean="0"/>
              <a:t> </a:t>
            </a:r>
            <a:r>
              <a:rPr lang="en-US" dirty="0" smtClean="0"/>
              <a:t>is the “subject complement”</a:t>
            </a:r>
          </a:p>
          <a:p>
            <a:pPr lvl="1"/>
            <a:r>
              <a:rPr lang="en-US" i="1" dirty="0" err="1" smtClean="0"/>
              <a:t>geseted</a:t>
            </a:r>
            <a:r>
              <a:rPr lang="en-US" i="1" dirty="0" smtClean="0"/>
              <a:t> </a:t>
            </a:r>
            <a:r>
              <a:rPr lang="en-US" dirty="0" smtClean="0"/>
              <a:t>is a past-participle with both the –</a:t>
            </a:r>
            <a:r>
              <a:rPr lang="en-US" i="1" dirty="0" err="1" smtClean="0"/>
              <a:t>ed</a:t>
            </a:r>
            <a:r>
              <a:rPr lang="en-US" dirty="0" smtClean="0"/>
              <a:t> we’re accustomed to from </a:t>
            </a:r>
            <a:r>
              <a:rPr lang="en-US" dirty="0" err="1" smtClean="0"/>
              <a:t>PDE</a:t>
            </a:r>
            <a:r>
              <a:rPr lang="en-US" dirty="0" smtClean="0"/>
              <a:t> and the prefix </a:t>
            </a:r>
            <a:r>
              <a:rPr lang="en-US" i="1" dirty="0" err="1" smtClean="0"/>
              <a:t>ge</a:t>
            </a:r>
            <a:r>
              <a:rPr lang="en-US" i="1" dirty="0" smtClean="0"/>
              <a:t>-</a:t>
            </a:r>
            <a:r>
              <a:rPr lang="en-US" dirty="0" smtClean="0"/>
              <a:t>, which is part of the “discontinuous” past participle morpheme of </a:t>
            </a:r>
            <a:r>
              <a:rPr lang="en-US" dirty="0" err="1" smtClean="0"/>
              <a:t>OE</a:t>
            </a:r>
            <a:r>
              <a:rPr lang="en-US" dirty="0" smtClean="0"/>
              <a:t>.</a:t>
            </a:r>
            <a:endParaRPr lang="en-US" i="1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Used most frequently for </a:t>
            </a:r>
            <a:r>
              <a:rPr lang="en-US" b="1" dirty="0" smtClean="0"/>
              <a:t>direct objects </a:t>
            </a:r>
            <a:r>
              <a:rPr lang="en-US" dirty="0" smtClean="0"/>
              <a:t>of </a:t>
            </a:r>
            <a:r>
              <a:rPr lang="en-US" b="1" dirty="0" smtClean="0"/>
              <a:t>transitive</a:t>
            </a:r>
            <a:r>
              <a:rPr lang="en-US" dirty="0" smtClean="0"/>
              <a:t> verbs</a:t>
            </a:r>
          </a:p>
          <a:p>
            <a:pPr lvl="2"/>
            <a:r>
              <a:rPr lang="en-US" dirty="0" smtClean="0"/>
              <a:t>p. 32 </a:t>
            </a:r>
            <a:r>
              <a:rPr lang="en-US" i="1" dirty="0" err="1" smtClean="0"/>
              <a:t>æfter</a:t>
            </a:r>
            <a:r>
              <a:rPr lang="en-US" i="1" dirty="0" smtClean="0"/>
              <a:t> </a:t>
            </a:r>
            <a:r>
              <a:rPr lang="en-US" i="1" dirty="0" err="1" smtClean="0"/>
              <a:t>tēode</a:t>
            </a:r>
            <a:r>
              <a:rPr lang="en-US" i="1" dirty="0" smtClean="0"/>
              <a:t> </a:t>
            </a:r>
            <a:r>
              <a:rPr lang="en-US" i="1" dirty="0" err="1" smtClean="0"/>
              <a:t>firum</a:t>
            </a:r>
            <a:r>
              <a:rPr lang="en-US" i="1" dirty="0" smtClean="0"/>
              <a:t> </a:t>
            </a:r>
            <a:r>
              <a:rPr lang="en-US" b="1" i="1" dirty="0" err="1" smtClean="0"/>
              <a:t>foldan</a:t>
            </a:r>
            <a:r>
              <a:rPr lang="en-US" dirty="0" smtClean="0"/>
              <a:t> ‘after  decorated for men </a:t>
            </a:r>
            <a:r>
              <a:rPr lang="en-US" b="1" dirty="0" smtClean="0"/>
              <a:t>the fields’</a:t>
            </a:r>
          </a:p>
          <a:p>
            <a:pPr lvl="3"/>
            <a:r>
              <a:rPr lang="en-US" dirty="0" smtClean="0"/>
              <a:t>decorated (transitive verb)</a:t>
            </a:r>
            <a:r>
              <a:rPr lang="en-US" dirty="0" smtClean="0">
                <a:sym typeface="Wingdings" pitchFamily="2" charset="2"/>
              </a:rPr>
              <a:t> the fields (direct object)</a:t>
            </a:r>
          </a:p>
          <a:p>
            <a:pPr lvl="3"/>
            <a:r>
              <a:rPr lang="en-US" i="1" dirty="0" err="1" smtClean="0"/>
              <a:t>tēode</a:t>
            </a:r>
            <a:r>
              <a:rPr lang="en-US" i="1" dirty="0" smtClean="0"/>
              <a:t> </a:t>
            </a:r>
            <a:r>
              <a:rPr lang="en-US" dirty="0" smtClean="0"/>
              <a:t>(transitive verb) </a:t>
            </a:r>
            <a:r>
              <a:rPr lang="en-US" i="1" dirty="0" err="1" smtClean="0"/>
              <a:t>foldan</a:t>
            </a:r>
            <a:r>
              <a:rPr lang="en-US" dirty="0" smtClean="0"/>
              <a:t> (direct object—plural accusative case)</a:t>
            </a:r>
          </a:p>
          <a:p>
            <a:r>
              <a:rPr lang="en-US" dirty="0" smtClean="0"/>
              <a:t>Also used in constructions indicating time or as the object of prepositions indicating movement</a:t>
            </a:r>
          </a:p>
          <a:p>
            <a:pPr lvl="2"/>
            <a:r>
              <a:rPr lang="en-US" dirty="0" smtClean="0"/>
              <a:t>p. 32, </a:t>
            </a:r>
            <a:r>
              <a:rPr lang="en-US" i="1" dirty="0" err="1" smtClean="0"/>
              <a:t>oð</a:t>
            </a:r>
            <a:r>
              <a:rPr lang="en-US" i="1" dirty="0" smtClean="0"/>
              <a:t> </a:t>
            </a:r>
            <a:r>
              <a:rPr lang="en-US" b="1" i="1" dirty="0" err="1" smtClean="0"/>
              <a:t>þā</a:t>
            </a:r>
            <a:r>
              <a:rPr lang="en-US" b="1" i="1" dirty="0" smtClean="0"/>
              <a:t> </a:t>
            </a:r>
            <a:r>
              <a:rPr lang="en-US" b="1" i="1" dirty="0" err="1" smtClean="0"/>
              <a:t>tīde</a:t>
            </a:r>
            <a:r>
              <a:rPr lang="en-US" b="1" dirty="0" smtClean="0"/>
              <a:t> </a:t>
            </a:r>
            <a:r>
              <a:rPr lang="en-US" dirty="0" smtClean="0"/>
              <a:t>‘until that time’ (singular feminine accusative)</a:t>
            </a:r>
          </a:p>
          <a:p>
            <a:pPr lvl="2"/>
            <a:r>
              <a:rPr lang="en-US" dirty="0" smtClean="0"/>
              <a:t>p. 46, </a:t>
            </a:r>
            <a:r>
              <a:rPr lang="en-US" dirty="0" err="1" smtClean="0"/>
              <a:t>Sōðlice</a:t>
            </a:r>
            <a:r>
              <a:rPr lang="en-US" dirty="0" smtClean="0"/>
              <a:t> </a:t>
            </a:r>
            <a:r>
              <a:rPr lang="en-US" dirty="0" err="1" smtClean="0"/>
              <a:t>sēo</a:t>
            </a:r>
            <a:r>
              <a:rPr lang="en-US" dirty="0" smtClean="0"/>
              <a:t> </a:t>
            </a:r>
            <a:r>
              <a:rPr lang="en-US" dirty="0" err="1" smtClean="0"/>
              <a:t>sunne</a:t>
            </a:r>
            <a:r>
              <a:rPr lang="en-US" dirty="0" smtClean="0"/>
              <a:t> </a:t>
            </a:r>
            <a:r>
              <a:rPr lang="en-US" dirty="0" err="1" smtClean="0"/>
              <a:t>gǣð</a:t>
            </a:r>
            <a:r>
              <a:rPr lang="en-US" dirty="0" smtClean="0"/>
              <a:t> be </a:t>
            </a:r>
            <a:r>
              <a:rPr lang="en-US" dirty="0" err="1" smtClean="0"/>
              <a:t>Godes</a:t>
            </a:r>
            <a:r>
              <a:rPr lang="en-US" dirty="0" smtClean="0"/>
              <a:t> </a:t>
            </a:r>
            <a:r>
              <a:rPr lang="en-US" dirty="0" err="1" smtClean="0"/>
              <a:t>dihte</a:t>
            </a:r>
            <a:r>
              <a:rPr lang="en-US" dirty="0" smtClean="0"/>
              <a:t> </a:t>
            </a:r>
            <a:r>
              <a:rPr lang="en-US" dirty="0" err="1" smtClean="0"/>
              <a:t>betwux</a:t>
            </a:r>
            <a:r>
              <a:rPr lang="en-US" dirty="0" smtClean="0"/>
              <a:t> </a:t>
            </a:r>
            <a:r>
              <a:rPr lang="en-US" b="1" dirty="0" err="1" smtClean="0"/>
              <a:t>heofenan</a:t>
            </a:r>
            <a:r>
              <a:rPr lang="en-US" dirty="0" smtClean="0"/>
              <a:t> and </a:t>
            </a:r>
            <a:r>
              <a:rPr lang="en-US" b="1" dirty="0" err="1" smtClean="0"/>
              <a:t>eorðan</a:t>
            </a:r>
            <a:r>
              <a:rPr lang="en-US" b="1" dirty="0" smtClean="0"/>
              <a:t> ‘</a:t>
            </a:r>
            <a:r>
              <a:rPr lang="en-US" dirty="0" smtClean="0"/>
              <a:t>truly the sun goes by God’s command between the heavens and earth’ [the phrase </a:t>
            </a:r>
            <a:r>
              <a:rPr lang="en-US" dirty="0" err="1" smtClean="0"/>
              <a:t>gǣð</a:t>
            </a:r>
            <a:r>
              <a:rPr lang="en-US" dirty="0" smtClean="0"/>
              <a:t> </a:t>
            </a:r>
            <a:r>
              <a:rPr lang="en-US" dirty="0" err="1" smtClean="0"/>
              <a:t>betwux</a:t>
            </a:r>
            <a:r>
              <a:rPr lang="en-US" dirty="0" smtClean="0"/>
              <a:t> triggers use of the accusative here]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Genitive and Dative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Genitive indicates </a:t>
            </a:r>
            <a:r>
              <a:rPr lang="en-US" b="1" dirty="0" smtClean="0"/>
              <a:t>possession</a:t>
            </a:r>
            <a:r>
              <a:rPr lang="en-US" dirty="0" smtClean="0"/>
              <a:t> or </a:t>
            </a:r>
            <a:r>
              <a:rPr lang="en-US" b="1" dirty="0" err="1" smtClean="0"/>
              <a:t>partitivity</a:t>
            </a:r>
            <a:r>
              <a:rPr lang="en-US" b="1" dirty="0" smtClean="0"/>
              <a:t>, </a:t>
            </a:r>
            <a:r>
              <a:rPr lang="en-US" dirty="0" smtClean="0"/>
              <a:t>or (rarely) the </a:t>
            </a:r>
            <a:r>
              <a:rPr lang="en-US" b="1" dirty="0" smtClean="0"/>
              <a:t>object</a:t>
            </a:r>
            <a:r>
              <a:rPr lang="en-US" dirty="0" smtClean="0"/>
              <a:t> of verbs of depriving</a:t>
            </a:r>
          </a:p>
          <a:p>
            <a:pPr lvl="2"/>
            <a:r>
              <a:rPr lang="en-US" dirty="0" smtClean="0"/>
              <a:t>p. 46, </a:t>
            </a:r>
            <a:r>
              <a:rPr lang="en-US" b="1" i="1" dirty="0" err="1" smtClean="0"/>
              <a:t>Godes</a:t>
            </a:r>
            <a:r>
              <a:rPr lang="en-US" dirty="0" smtClean="0"/>
              <a:t> </a:t>
            </a:r>
            <a:r>
              <a:rPr lang="en-US" i="1" dirty="0" err="1" smtClean="0"/>
              <a:t>dihte</a:t>
            </a:r>
            <a:r>
              <a:rPr lang="en-US" b="1" i="1" dirty="0" smtClean="0"/>
              <a:t> </a:t>
            </a:r>
            <a:r>
              <a:rPr lang="en-US" dirty="0" smtClean="0"/>
              <a:t>‘(of) God arrangement’ or ‘</a:t>
            </a:r>
            <a:r>
              <a:rPr lang="en-US" b="1" dirty="0" smtClean="0"/>
              <a:t>God’s</a:t>
            </a:r>
            <a:r>
              <a:rPr lang="en-US" dirty="0" smtClean="0"/>
              <a:t> arrangement’</a:t>
            </a:r>
          </a:p>
          <a:p>
            <a:pPr lvl="2"/>
            <a:r>
              <a:rPr lang="en-US" dirty="0" smtClean="0"/>
              <a:t>p. 52, </a:t>
            </a:r>
            <a:r>
              <a:rPr lang="en-US" i="1" dirty="0" err="1" smtClean="0"/>
              <a:t>mænig</a:t>
            </a:r>
            <a:r>
              <a:rPr lang="en-US" i="1" dirty="0" smtClean="0"/>
              <a:t> </a:t>
            </a:r>
            <a:r>
              <a:rPr lang="en-US" i="1" dirty="0" err="1" smtClean="0"/>
              <a:t>guma</a:t>
            </a:r>
            <a:r>
              <a:rPr lang="en-US" i="1" dirty="0" smtClean="0"/>
              <a:t> </a:t>
            </a:r>
            <a:r>
              <a:rPr lang="en-US" b="1" i="1" dirty="0" err="1" smtClean="0"/>
              <a:t>norþerna</a:t>
            </a:r>
            <a:r>
              <a:rPr lang="en-US" b="1" i="1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‘many men </a:t>
            </a:r>
            <a:r>
              <a:rPr lang="en-US" b="1" dirty="0" smtClean="0"/>
              <a:t>of the north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Dative indicates </a:t>
            </a:r>
            <a:r>
              <a:rPr lang="en-US" b="1" dirty="0" smtClean="0"/>
              <a:t>indirect objects </a:t>
            </a:r>
            <a:r>
              <a:rPr lang="en-US" dirty="0" smtClean="0"/>
              <a:t>and </a:t>
            </a:r>
            <a:r>
              <a:rPr lang="en-US" b="1" dirty="0" smtClean="0"/>
              <a:t>objects of most prepositions</a:t>
            </a:r>
          </a:p>
          <a:p>
            <a:pPr lvl="2"/>
            <a:r>
              <a:rPr lang="en-US" dirty="0" smtClean="0"/>
              <a:t>p. 32, </a:t>
            </a:r>
            <a:r>
              <a:rPr lang="en-US" i="1" dirty="0" err="1" smtClean="0"/>
              <a:t>æfter</a:t>
            </a:r>
            <a:r>
              <a:rPr lang="en-US" i="1" dirty="0" smtClean="0"/>
              <a:t> </a:t>
            </a:r>
            <a:r>
              <a:rPr lang="en-US" i="1" dirty="0" err="1" smtClean="0"/>
              <a:t>tēode</a:t>
            </a:r>
            <a:r>
              <a:rPr lang="en-US" i="1" dirty="0" smtClean="0"/>
              <a:t> </a:t>
            </a:r>
            <a:r>
              <a:rPr lang="en-US" b="1" i="1" dirty="0" err="1" smtClean="0"/>
              <a:t>firum</a:t>
            </a:r>
            <a:r>
              <a:rPr lang="en-US" i="1" dirty="0" smtClean="0"/>
              <a:t> </a:t>
            </a:r>
            <a:r>
              <a:rPr lang="en-US" i="1" dirty="0" err="1" smtClean="0"/>
              <a:t>foldan</a:t>
            </a:r>
            <a:r>
              <a:rPr lang="en-US" i="1" dirty="0" smtClean="0"/>
              <a:t> </a:t>
            </a:r>
            <a:r>
              <a:rPr lang="en-US" dirty="0" smtClean="0"/>
              <a:t>‘after decorated </a:t>
            </a:r>
            <a:r>
              <a:rPr lang="en-US" b="1" dirty="0" smtClean="0"/>
              <a:t>for men</a:t>
            </a:r>
            <a:r>
              <a:rPr lang="en-US" dirty="0" smtClean="0"/>
              <a:t> the fields</a:t>
            </a:r>
          </a:p>
          <a:p>
            <a:pPr lvl="2"/>
            <a:r>
              <a:rPr lang="en-US" dirty="0" smtClean="0"/>
              <a:t>32, </a:t>
            </a:r>
            <a:r>
              <a:rPr lang="en-US" i="1" dirty="0" err="1" smtClean="0"/>
              <a:t>ic</a:t>
            </a:r>
            <a:r>
              <a:rPr lang="en-US" i="1" dirty="0" smtClean="0"/>
              <a:t> for </a:t>
            </a:r>
            <a:r>
              <a:rPr lang="en-US" i="1" dirty="0" err="1" smtClean="0"/>
              <a:t>þon</a:t>
            </a:r>
            <a:r>
              <a:rPr lang="en-US" i="1" dirty="0" smtClean="0"/>
              <a:t> of </a:t>
            </a:r>
            <a:r>
              <a:rPr lang="en-US" b="1" i="1" dirty="0" err="1" smtClean="0"/>
              <a:t>þeossum</a:t>
            </a:r>
            <a:r>
              <a:rPr lang="en-US" b="1" i="1" dirty="0" smtClean="0"/>
              <a:t> </a:t>
            </a:r>
            <a:r>
              <a:rPr lang="en-US" b="1" i="1" dirty="0" err="1" smtClean="0"/>
              <a:t>gebēorscipe</a:t>
            </a:r>
            <a:r>
              <a:rPr lang="en-US" b="1" i="1" dirty="0" smtClean="0"/>
              <a:t> </a:t>
            </a:r>
            <a:r>
              <a:rPr lang="en-US" i="1" dirty="0" err="1" smtClean="0"/>
              <a:t>ūtēode</a:t>
            </a:r>
            <a:r>
              <a:rPr lang="en-US" i="1" dirty="0" smtClean="0"/>
              <a:t> </a:t>
            </a:r>
            <a:r>
              <a:rPr lang="en-US" dirty="0" smtClean="0"/>
              <a:t>‘I because from this beer-ship went out’</a:t>
            </a:r>
            <a:endParaRPr lang="en-US" i="1" dirty="0" smtClean="0"/>
          </a:p>
          <a:p>
            <a:pPr lvl="2"/>
            <a:endParaRPr lang="en-US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Old English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 English syntax is comparatively free</a:t>
            </a:r>
          </a:p>
          <a:p>
            <a:r>
              <a:rPr lang="en-US" dirty="0" smtClean="0"/>
              <a:t>You must always ask, “Would the verb that translates the Old English verb be transitive—requiring a direct object to make sense—or intransitive? If it’s intransitive, is it copulative? If it’s a “to be” verb, you will always find two words (the subject and subject complement) in the nominative case.</a:t>
            </a:r>
          </a:p>
          <a:p>
            <a:r>
              <a:rPr lang="en-US" dirty="0" smtClean="0">
                <a:hlinkClick r:id="rId2"/>
              </a:rPr>
              <a:t>Old English Aerobics Workout Room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655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Old English Morphology and Syntax</vt:lpstr>
      <vt:lpstr>Old English Morpholgy</vt:lpstr>
      <vt:lpstr>Nominal Morphology</vt:lpstr>
      <vt:lpstr>Old English Cases</vt:lpstr>
      <vt:lpstr>Cases in Sentences</vt:lpstr>
      <vt:lpstr>Accusative Case</vt:lpstr>
      <vt:lpstr>Genitive and Dative</vt:lpstr>
      <vt:lpstr>Results for Old English Syntax</vt:lpstr>
    </vt:vector>
  </TitlesOfParts>
  <Company>The College of New Jersey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Morphology and Syntax</dc:title>
  <dc:creator>IT</dc:creator>
  <cp:lastModifiedBy>IT</cp:lastModifiedBy>
  <cp:revision>10</cp:revision>
  <dcterms:created xsi:type="dcterms:W3CDTF">2009-02-20T18:32:04Z</dcterms:created>
  <dcterms:modified xsi:type="dcterms:W3CDTF">2009-02-20T20:31:25Z</dcterms:modified>
</cp:coreProperties>
</file>